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29" r:id="rId4"/>
  </p:sldMasterIdLst>
  <p:notesMasterIdLst>
    <p:notesMasterId r:id="rId20"/>
  </p:notesMasterIdLst>
  <p:handoutMasterIdLst>
    <p:handoutMasterId r:id="rId21"/>
  </p:handoutMasterIdLst>
  <p:sldIdLst>
    <p:sldId id="1368" r:id="rId5"/>
    <p:sldId id="1369" r:id="rId6"/>
    <p:sldId id="1379" r:id="rId7"/>
    <p:sldId id="1550" r:id="rId8"/>
    <p:sldId id="1542" r:id="rId9"/>
    <p:sldId id="1552" r:id="rId10"/>
    <p:sldId id="1543" r:id="rId11"/>
    <p:sldId id="1398" r:id="rId12"/>
    <p:sldId id="1547" r:id="rId13"/>
    <p:sldId id="1553" r:id="rId14"/>
    <p:sldId id="1554" r:id="rId15"/>
    <p:sldId id="1555" r:id="rId16"/>
    <p:sldId id="1549" r:id="rId17"/>
    <p:sldId id="1430" r:id="rId18"/>
    <p:sldId id="1540" r:id="rId19"/>
  </p:sldIdLst>
  <p:sldSz cx="14630400" cy="8229600"/>
  <p:notesSz cx="6858000" cy="9144000"/>
  <p:embeddedFontLst>
    <p:embeddedFont>
      <p:font typeface="Amazon Ember" panose="020B0603020204020204" pitchFamily="34" charset="0"/>
      <p:regular r:id="rId22"/>
      <p:bold r:id="rId23"/>
      <p:italic r:id="rId24"/>
      <p:boldItalic r:id="rId25"/>
    </p:embeddedFont>
    <p:embeddedFont>
      <p:font typeface="Amazon Ember Heavy" panose="020B0603020204020204" pitchFamily="34" charset="0"/>
      <p:bold r:id="rId26"/>
      <p:italic r:id="rId27"/>
      <p:boldItalic r:id="rId28"/>
    </p:embeddedFont>
    <p:embeddedFont>
      <p:font typeface="Amazon Ember Light" panose="020B0403020204020204" pitchFamily="34" charset="0"/>
      <p:regular r:id="rId29"/>
      <p:italic r:id="rId30"/>
    </p:embeddedFont>
    <p:embeddedFont>
      <p:font typeface="Amazon Ember Regular" panose="020B0603020204020204" pitchFamily="34" charset="0"/>
      <p:regular r:id="rId31"/>
      <p:bold r:id="rId32"/>
      <p:italic r:id="rId33"/>
      <p:boldItalic r:id="rId34"/>
    </p:embeddedFont>
    <p:embeddedFont>
      <p:font typeface="Arial Black" panose="020B0604020202020204" pitchFamily="34" charset="0"/>
      <p:bold r:id="rId35"/>
    </p:embeddedFont>
    <p:embeddedFont>
      <p:font typeface="Lucida Console" panose="020B0609040504020204" pitchFamily="49" charset="0"/>
      <p:regular r:id="rId36"/>
    </p:embeddedFont>
  </p:embeddedFontLst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S RE:INVENT Template Dark" id="{D5BB76F4-83CF-43C2-B768-FA13CADF33A0}">
          <p14:sldIdLst>
            <p14:sldId id="1368"/>
            <p14:sldId id="1369"/>
            <p14:sldId id="1379"/>
            <p14:sldId id="1550"/>
            <p14:sldId id="1542"/>
            <p14:sldId id="1552"/>
            <p14:sldId id="1543"/>
            <p14:sldId id="1398"/>
            <p14:sldId id="1547"/>
            <p14:sldId id="1553"/>
            <p14:sldId id="1554"/>
            <p14:sldId id="1555"/>
            <p14:sldId id="1549"/>
            <p14:sldId id="1430"/>
            <p14:sldId id="1540"/>
          </p14:sldIdLst>
        </p14:section>
        <p14:section name="Resources" id="{65AC3BE7-6478-4C7D-B77A-7E72FF3AB1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lyssa Jones" initials="AJ [2]" lastIdx="17" clrIdx="7">
    <p:extLst>
      <p:ext uri="{19B8F6BF-5375-455C-9EA6-DF929625EA0E}">
        <p15:presenceInfo xmlns:p15="http://schemas.microsoft.com/office/powerpoint/2012/main" userId="S-1-5-21-383413107-1061881802-891584314-12453" providerId="AD"/>
      </p:ext>
    </p:extLst>
  </p:cmAuthor>
  <p:cmAuthor id="1" name="Mary Feil-Jacobs" initials="MFJ" lastIdx="43" clrIdx="1"/>
  <p:cmAuthor id="8" name="Forster, Kate" initials="FK" lastIdx="2" clrIdx="8">
    <p:extLst>
      <p:ext uri="{19B8F6BF-5375-455C-9EA6-DF929625EA0E}">
        <p15:presenceInfo xmlns:p15="http://schemas.microsoft.com/office/powerpoint/2012/main" userId="S-1-5-21-1407069837-2091007605-538272213-28098393" providerId="AD"/>
      </p:ext>
    </p:extLst>
  </p:cmAuthor>
  <p:cmAuthor id="2" name="Monica Lueder" initials="ML" lastIdx="22" clrIdx="2"/>
  <p:cmAuthor id="3" name="Mary Feil-Jacobs" initials="MF" lastIdx="22" clrIdx="3"/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Mitchell Derrey" initials="MD [2]" lastIdx="8" clrIdx="5">
    <p:extLst>
      <p:ext uri="{19B8F6BF-5375-455C-9EA6-DF929625EA0E}">
        <p15:presenceInfo xmlns:p15="http://schemas.microsoft.com/office/powerpoint/2012/main" userId="S::mitchell@silverfoxprod.com::ba2ee660-27ce-40d7-8b8d-1c0a464223e1" providerId="AD"/>
      </p:ext>
    </p:extLst>
  </p:cmAuthor>
  <p:cmAuthor id="6" name="Alyssa Jones" initials="AJ" lastIdx="14" clrIdx="6">
    <p:extLst>
      <p:ext uri="{19B8F6BF-5375-455C-9EA6-DF929625EA0E}">
        <p15:presenceInfo xmlns:p15="http://schemas.microsoft.com/office/powerpoint/2012/main" userId="S::alyssa@silverfoxprod.com::503817f1-4975-4c1d-8322-aa1c0118f0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FFF"/>
    <a:srgbClr val="FFFFFF"/>
    <a:srgbClr val="002B47"/>
    <a:srgbClr val="004673"/>
    <a:srgbClr val="C57E2E"/>
    <a:srgbClr val="0090D0"/>
    <a:srgbClr val="000000"/>
    <a:srgbClr val="150454"/>
    <a:srgbClr val="00A8F9"/>
    <a:srgbClr val="00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 autoAdjust="0"/>
    <p:restoredTop sz="90812" autoAdjust="0"/>
  </p:normalViewPr>
  <p:slideViewPr>
    <p:cSldViewPr snapToGrid="0">
      <p:cViewPr varScale="1">
        <p:scale>
          <a:sx n="99" d="100"/>
          <a:sy n="99" d="100"/>
        </p:scale>
        <p:origin x="800" y="176"/>
      </p:cViewPr>
      <p:guideLst>
        <p:guide orient="horz" pos="2616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98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943C0-3328-46BC-B6E8-08BA16C1B832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11/25/19 3:37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E4738081-ED31-43D5-BFC3-EF4925DA9A61}" type="datetime8">
              <a:rPr lang="en-US" smtClean="0"/>
              <a:t>11/25/19 3:37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1097212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None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AWS SKO Event 2019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F198ED9-E5E0-43F5-8949-0748E677E052}" type="datetime8">
              <a:rPr lang="en-US" smtClean="0"/>
              <a:t>11/25/19 3:37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FFA0764-3C38-4ED8-A054-6845B27C339A}" type="datetime8">
              <a:rPr lang="en-US" smtClean="0"/>
              <a:t>11/25/19 3:37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F96DF-134D-4F6A-BFA6-E032E504EEEB}" type="datetime8">
              <a:rPr lang="en-US" smtClean="0"/>
              <a:t>11/25/19 3:37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AWS SKO Event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11/25/19 3:37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0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did a rough alignment of AWS services to the NIST Cybersecurity Framework core functions (v1.1 was just released in April of 2018) we might come up with something like this,</a:t>
            </a:r>
          </a:p>
          <a:p>
            <a:endParaRPr lang="en-US" dirty="0"/>
          </a:p>
          <a:p>
            <a:r>
              <a:rPr lang="en-US" dirty="0"/>
              <a:t>This shows the breakdown of services and where most services lie, There is definitely overlap and the same services that fall into multiple categories.</a:t>
            </a:r>
          </a:p>
          <a:p>
            <a:r>
              <a:rPr lang="en-US" dirty="0"/>
              <a:t>The services in bold are the ones we will cover in this workshop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NIST Cybersecurity Framework: standards, guidelines, and best practices to manage cybersecurity-related risk.  - Similar to the CAF Components (not Epics) – Directive, Preventive, Detective, Responsive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84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AWS SKO Event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11/25/19 3:37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01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11/25/19 3:37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11/25/19 3:37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76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11/25/19 3:37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59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6C06421-7E94-4A14-9F77-C566D7523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" t="368" r="367" b="368"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9D35F07-9C72-45F5-A028-564134880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703" y="3307322"/>
            <a:ext cx="5855007" cy="14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black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98025-C544-4CFF-82D6-BCE060269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8" t="458" r="21388" b="2138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E8654C8-1770-4DF6-8C26-F6FD094A33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542CA9-E9D7-423E-AAAA-95F2700C6C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506A9EF-5A7F-4C45-A661-3EC0CC81B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9" t="549" r="549" b="549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69FC53F-AC46-443F-BDC1-82CA9848CB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D3D3D50-83BC-4882-A923-65B99D57A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3DC05-2168-4ADB-AFA3-E92BEE455F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inbow in the background&#10;&#10;Description automatically generated">
            <a:extLst>
              <a:ext uri="{FF2B5EF4-FFF2-40B4-BE49-F238E27FC236}">
                <a16:creationId xmlns:a16="http://schemas.microsoft.com/office/drawing/2014/main" id="{BBB0ADD0-0C6D-4AFD-B2AD-043C3B391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" t="640" r="640" b="64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4558446-36A0-4819-A665-2B6D8CE804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AE7D8DF-9A15-4127-AE8E-F8EF17DD60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4155" y="1809750"/>
            <a:ext cx="13982395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52096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5071A96-7106-4B82-85D5-826F13102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91" t="18791" r="18791" b="1879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0FDA27-4322-4C3E-9A09-4971448011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F7CC-5189-46C6-945E-BC4699DBAA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2229FC-3994-4064-8AD0-9F75021275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051549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9E02-9E6B-439B-AC7A-F532507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70BF54-E3D8-4402-9F9B-DAEE94A521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F5B14970-C2E8-4A37-BFB0-515DE45B7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4" t="17698" r="30013" b="17698"/>
          <a:stretch/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2"/>
            <a:ext cx="10001250" cy="3203258"/>
          </a:xfrm>
        </p:spPr>
        <p:txBody>
          <a:bodyPr lIns="182880" tIns="146304" rIns="182880" bIns="146304"/>
          <a:lstStyle>
            <a:lvl1pPr marL="171450" indent="-171450"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 </a:t>
            </a:r>
            <a:r>
              <a:rPr lang="en-US" dirty="0" err="1"/>
              <a:t>consectetuer</a:t>
            </a:r>
            <a:r>
              <a:rPr lang="en-US" dirty="0"/>
              <a:t>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‚ 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23372" y="5640645"/>
            <a:ext cx="6201728" cy="562035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Quotation Author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83199C5-2735-42A4-BE14-F826AB642B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DB318C-E278-4A7B-94FC-23D45A4EC8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451B9-5BE3-4A0F-AA8D-62F8E5F49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78CCF1D-C382-4338-9CBC-EE540D3CAB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4123372" y="6202680"/>
            <a:ext cx="62017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80608-56C9-4EDC-96A7-AD16C89CE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92" t="29328" r="34309" b="16874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D7AE97-D5ED-4255-8514-5D5D8D9AA7C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1AA3FF-AB9F-47F3-AFB2-F9CADB093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DD688C-88E4-4590-BAD4-3ADA849AE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F95915-D1D2-4E88-9B8E-D63E3E42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1A1531-8FBF-445F-8866-846D214448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34845F9-9F61-4A66-AC78-EA6708F9BAF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825DA3F-11E7-4924-A6AA-8792C1BF7C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4F4AF-B9F9-44DD-8032-C8F97415FD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944C5C-0686-423C-AD25-BDC211CB61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1E431EA-AF81-4444-BF12-AC455A98DD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409E060-A600-4FC6-8319-755012350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775134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78EC8F1-696E-487F-80BF-317E4A5538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775134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7775C9-5EB2-4F23-84E6-8B2B579F2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83D118-E0F2-497E-B52C-918733952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D86F0A-47BB-48E2-BD11-D7549B2A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532137D-F2FC-4AAE-87B0-5A504846A0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89C2339-1AD9-4FCC-94EF-1721C1E983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88E0C-BB7C-4C21-A837-E415B0ED2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C3C4F5-C09E-4675-A9E8-8B1927AEA1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5ED587-3950-498B-8809-350E99ECF2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CC8BDD-C466-4DE7-88BA-E166D630D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871787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1A5DCF4-0C78-4BC8-A8E1-5E731743E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871787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F8A7F9C-EC28-40EB-9462-DA12BA09DF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9419724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3DBA0CC-DEF5-4A1B-A37B-E5853591B0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9419724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30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3046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5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5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6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442" r:id="rId19"/>
    <p:sldLayoutId id="2147484309" r:id="rId20"/>
    <p:sldLayoutId id="2147484373" r:id="rId21"/>
  </p:sldLayoutIdLst>
  <p:transition>
    <p:fade/>
  </p:transition>
  <p:hf hd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 dirty="0"/>
              <a:t>Scenario 2</a:t>
            </a:r>
          </a:p>
        </p:txBody>
      </p:sp>
    </p:spTree>
    <p:extLst>
      <p:ext uri="{BB962C8B-B14F-4D97-AF65-F5344CB8AC3E}">
        <p14:creationId xmlns:p14="http://schemas.microsoft.com/office/powerpoint/2010/main" val="17802346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42E0-C153-5B47-8D0D-622E77DC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Security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A167-A01D-AD4D-B5DA-83E6FA0A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3328091"/>
          </a:xfrm>
        </p:spPr>
        <p:txBody>
          <a:bodyPr/>
          <a:lstStyle/>
          <a:p>
            <a:r>
              <a:rPr lang="en-US" sz="2400" dirty="0"/>
              <a:t>NIST 800-53 CM-7(1)(a): Reviews the information system [Assignment: Organization-defined frequency] to identify unnecessary </a:t>
            </a:r>
            <a:r>
              <a:rPr lang="en-US" sz="2400" dirty="0">
                <a:solidFill>
                  <a:srgbClr val="F0F0F0"/>
                </a:solidFill>
              </a:rPr>
              <a:t>and/or</a:t>
            </a:r>
            <a:r>
              <a:rPr lang="en-US" sz="2400" dirty="0"/>
              <a:t> nonsecure functions, ports, protocols, and services</a:t>
            </a:r>
          </a:p>
          <a:p>
            <a:endParaRPr lang="en-US" sz="2400" dirty="0"/>
          </a:p>
          <a:p>
            <a:r>
              <a:rPr lang="en-US" sz="2400" dirty="0"/>
              <a:t>NIST 800-53 CM-7(1)(b) Disables [Assignment: Organization-defined functions, ports, protocols, and services within the information system deemed to be unnecessary </a:t>
            </a:r>
            <a:r>
              <a:rPr lang="en-US" sz="2400" dirty="0">
                <a:solidFill>
                  <a:srgbClr val="F0F0F0"/>
                </a:solidFill>
              </a:rPr>
              <a:t>and/or</a:t>
            </a:r>
            <a:r>
              <a:rPr lang="en-US" sz="2400" dirty="0"/>
              <a:t> nonsecure]</a:t>
            </a:r>
          </a:p>
          <a:p>
            <a:endParaRPr lang="en-US" sz="2400" dirty="0"/>
          </a:p>
          <a:p>
            <a:r>
              <a:rPr lang="en-US" sz="2400" dirty="0"/>
              <a:t>CIS Benchmark 4.1–4.3 for security group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3F5922-D941-AB43-9A18-01F781606F0F}"/>
              </a:ext>
            </a:extLst>
          </p:cNvPr>
          <p:cNvSpPr/>
          <p:nvPr/>
        </p:nvSpPr>
        <p:spPr>
          <a:xfrm>
            <a:off x="1972666" y="5037684"/>
            <a:ext cx="2574620" cy="1527196"/>
          </a:xfrm>
          <a:prstGeom prst="rect">
            <a:avLst/>
          </a:prstGeom>
          <a:noFill/>
          <a:ln w="1905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800" dirty="0">
                <a:solidFill>
                  <a:srgbClr val="DF3312"/>
                </a:solidFill>
              </a:rPr>
              <a:t>Security group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F7E43C-8FFE-FA46-ACFC-77025E46E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2811" y="5504540"/>
            <a:ext cx="794330" cy="7943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5A4A3F-0D45-9645-99BA-C9B9E91297DB}"/>
              </a:ext>
            </a:extLst>
          </p:cNvPr>
          <p:cNvCxnSpPr>
            <a:cxnSpLocks/>
          </p:cNvCxnSpPr>
          <p:nvPr/>
        </p:nvCxnSpPr>
        <p:spPr>
          <a:xfrm>
            <a:off x="4728449" y="5439814"/>
            <a:ext cx="1316867" cy="1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30987A-777E-FB42-AFE4-21C7C6452776}"/>
              </a:ext>
            </a:extLst>
          </p:cNvPr>
          <p:cNvSpPr txBox="1"/>
          <p:nvPr/>
        </p:nvSpPr>
        <p:spPr>
          <a:xfrm>
            <a:off x="5710860" y="7314866"/>
            <a:ext cx="189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Rules in AWS CloudFormation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5837C-07FC-F040-8CB4-55010940412A}"/>
              </a:ext>
            </a:extLst>
          </p:cNvPr>
          <p:cNvSpPr txBox="1"/>
          <p:nvPr/>
        </p:nvSpPr>
        <p:spPr>
          <a:xfrm>
            <a:off x="5460358" y="5748884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CloudFormation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F6005BE-11A9-BC45-A53D-C405C2C5F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2047" y="5037684"/>
            <a:ext cx="711200" cy="711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CE6A1B1-9043-A44B-9A69-818496894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0078" y="6571697"/>
            <a:ext cx="743169" cy="74316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D65526-028B-3449-B0DC-67B8B02E6E99}"/>
              </a:ext>
            </a:extLst>
          </p:cNvPr>
          <p:cNvCxnSpPr>
            <a:cxnSpLocks/>
          </p:cNvCxnSpPr>
          <p:nvPr/>
        </p:nvCxnSpPr>
        <p:spPr>
          <a:xfrm>
            <a:off x="6620506" y="6351451"/>
            <a:ext cx="0" cy="201196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007385-CEEA-F141-B48A-31F4D6F0DE48}"/>
              </a:ext>
            </a:extLst>
          </p:cNvPr>
          <p:cNvCxnSpPr>
            <a:cxnSpLocks/>
          </p:cNvCxnSpPr>
          <p:nvPr/>
        </p:nvCxnSpPr>
        <p:spPr>
          <a:xfrm flipH="1" flipV="1">
            <a:off x="7194410" y="5437229"/>
            <a:ext cx="1999017" cy="2585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259E910-3964-AA4B-BFF6-270A8E35A34A}"/>
              </a:ext>
            </a:extLst>
          </p:cNvPr>
          <p:cNvSpPr txBox="1"/>
          <p:nvPr/>
        </p:nvSpPr>
        <p:spPr>
          <a:xfrm>
            <a:off x="4512996" y="4791958"/>
            <a:ext cx="178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Changes </a:t>
            </a:r>
            <a:br>
              <a:rPr lang="en-US" sz="1800" dirty="0"/>
            </a:br>
            <a:r>
              <a:rPr lang="en-US" sz="1800" dirty="0"/>
              <a:t>to PPSM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3A19FB-E4BF-214D-90F8-8EACD1A75F40}"/>
              </a:ext>
            </a:extLst>
          </p:cNvPr>
          <p:cNvSpPr txBox="1"/>
          <p:nvPr/>
        </p:nvSpPr>
        <p:spPr>
          <a:xfrm>
            <a:off x="7042966" y="4798029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Drift detected </a:t>
            </a:r>
            <a:br>
              <a:rPr lang="en-US" sz="1800" dirty="0"/>
            </a:br>
            <a:r>
              <a:rPr lang="en-US" sz="1800" dirty="0"/>
              <a:t>by </a:t>
            </a:r>
            <a:r>
              <a:rPr lang="en-US" sz="1800" dirty="0">
                <a:solidFill>
                  <a:srgbClr val="FFFFFF"/>
                </a:solidFill>
              </a:rPr>
              <a:t>CFN</a:t>
            </a:r>
            <a:endParaRPr lang="en-US" sz="1800" dirty="0">
              <a:solidFill>
                <a:srgbClr val="FFFFFF"/>
              </a:solidFill>
              <a:latin typeface="Amazon Emb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6676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 dirty="0"/>
              <a:t>Scenario 3</a:t>
            </a:r>
          </a:p>
        </p:txBody>
      </p:sp>
    </p:spTree>
    <p:extLst>
      <p:ext uri="{BB962C8B-B14F-4D97-AF65-F5344CB8AC3E}">
        <p14:creationId xmlns:p14="http://schemas.microsoft.com/office/powerpoint/2010/main" val="41319999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357759" y="1229777"/>
            <a:ext cx="8272641" cy="6340568"/>
            <a:chOff x="6357759" y="887212"/>
            <a:chExt cx="8272641" cy="6340568"/>
          </a:xfrm>
        </p:grpSpPr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8CD77FDB-28F9-7943-8859-F51A26753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" r="2093" b="1140"/>
            <a:stretch/>
          </p:blipFill>
          <p:spPr>
            <a:xfrm>
              <a:off x="6579973" y="887212"/>
              <a:ext cx="8050427" cy="6218487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2" name="TextBox 1"/>
            <p:cNvSpPr txBox="1"/>
            <p:nvPr/>
          </p:nvSpPr>
          <p:spPr>
            <a:xfrm>
              <a:off x="8389175" y="6572216"/>
              <a:ext cx="1408670" cy="6555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On-premises SIEM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51384" y="2569371"/>
              <a:ext cx="2184090" cy="83561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3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Proofpoint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CrowdStrike, AWS threat intelligence </a:t>
              </a:r>
              <a:r>
                <a:rPr lang="en-US" sz="13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feeds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57759" y="3731847"/>
              <a:ext cx="2371340" cy="101566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Optional threat intelligence feeds from AlienVault, FireEye, STIX/TAXII sources, etc.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00747" y="6277884"/>
              <a:ext cx="2085364" cy="65556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Slack, </a:t>
              </a:r>
              <a:r>
                <a:rPr lang="en-US" sz="13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Jira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PagerDuty, ServiceNow, etc.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EE84C33-4874-6740-BC87-3AC799B4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Scenario 3: </a:t>
            </a:r>
            <a:r>
              <a:rPr lang="en-US" dirty="0">
                <a:solidFill>
                  <a:srgbClr val="FFFFFF"/>
                </a:solidFill>
              </a:rPr>
              <a:t>Amazon GuardDuty</a:t>
            </a:r>
            <a:r>
              <a:rPr lang="en-US" dirty="0">
                <a:solidFill>
                  <a:schemeClr val="tx1"/>
                </a:solidFill>
              </a:rPr>
              <a:t> 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94ABF-AF0E-6140-A0DB-B658B7D4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427015"/>
            <a:ext cx="6373832" cy="557280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CIS Benchmark 3.1: Ensure that a log metric filter and alarm exist for unauthorized API </a:t>
            </a:r>
            <a:r>
              <a:rPr lang="en-US" dirty="0">
                <a:solidFill>
                  <a:srgbClr val="FFFFFF"/>
                </a:solidFill>
              </a:rPr>
              <a:t>calls</a:t>
            </a:r>
            <a:endParaRPr lang="en-US" dirty="0">
              <a:solidFill>
                <a:srgbClr val="FFFFFF"/>
              </a:solidFill>
              <a:latin typeface="Amazon Ember" panose="02000000000000000000" pitchFamily="2" charset="0"/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NIST 800-53 IR-5(1): The organization employs automated mechanisms to assist in the tracking of security incidents and in the collection and analysis of incident </a:t>
            </a:r>
            <a:r>
              <a:rPr lang="en-US" dirty="0">
                <a:solidFill>
                  <a:srgbClr val="FFFFFF"/>
                </a:solidFill>
              </a:rPr>
              <a:t>information</a:t>
            </a:r>
            <a:endParaRPr lang="en-US" dirty="0">
              <a:solidFill>
                <a:srgbClr val="FFFFFF"/>
              </a:solidFill>
              <a:latin typeface="Amazon Emb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464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Rob Nolen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298AD-73CF-4EDA-8573-691571BB7E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4783841"/>
            <a:ext cx="6254371" cy="534928"/>
          </a:xfrm>
        </p:spPr>
        <p:txBody>
          <a:bodyPr/>
          <a:lstStyle/>
          <a:p>
            <a:r>
              <a:rPr lang="en-US" dirty="0"/>
              <a:t>nolenr@amazon.com</a:t>
            </a:r>
          </a:p>
        </p:txBody>
      </p:sp>
    </p:spTree>
    <p:extLst>
      <p:ext uri="{BB962C8B-B14F-4D97-AF65-F5344CB8AC3E}">
        <p14:creationId xmlns:p14="http://schemas.microsoft.com/office/powerpoint/2010/main" val="25764919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4792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automation for the </a:t>
            </a:r>
            <a:r>
              <a:rPr lang="en-US" dirty="0">
                <a:solidFill>
                  <a:srgbClr val="FFFFFF"/>
                </a:solidFill>
              </a:rPr>
              <a:t>Public</a:t>
            </a:r>
            <a:r>
              <a:rPr lang="en-US" dirty="0"/>
              <a:t> Sector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Rob Nolen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WPS317-R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D75266-CB02-4BD5-AB23-10C58F311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Principal Solutions Architect</a:t>
            </a:r>
          </a:p>
          <a:p>
            <a:r>
              <a:rPr lang="en-US" dirty="0">
                <a:solidFill>
                  <a:srgbClr val="FFFFFF"/>
                </a:solidFill>
              </a:rPr>
              <a:t>Amazon Web Services</a:t>
            </a:r>
            <a:endParaRPr lang="en-US" dirty="0">
              <a:solidFill>
                <a:srgbClr val="FFFFFF"/>
              </a:solidFill>
              <a:latin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7621574"/>
          </a:xfrm>
        </p:spPr>
        <p:txBody>
          <a:bodyPr/>
          <a:lstStyle/>
          <a:p>
            <a:r>
              <a:rPr lang="en-US" dirty="0"/>
              <a:t>Criticality of maintaining compliance</a:t>
            </a:r>
          </a:p>
          <a:p>
            <a:endParaRPr lang="en-US" dirty="0"/>
          </a:p>
          <a:p>
            <a:r>
              <a:rPr lang="en-US" dirty="0"/>
              <a:t>Introduction to AWS security services</a:t>
            </a:r>
          </a:p>
          <a:p>
            <a:endParaRPr lang="en-US" dirty="0"/>
          </a:p>
          <a:p>
            <a:r>
              <a:rPr lang="en-US" dirty="0"/>
              <a:t>Scenario 1: Network connectivity</a:t>
            </a:r>
          </a:p>
          <a:p>
            <a:endParaRPr lang="en-US" dirty="0"/>
          </a:p>
          <a:p>
            <a:r>
              <a:rPr lang="en-US" dirty="0"/>
              <a:t>Scenario 2: Security group management</a:t>
            </a:r>
          </a:p>
          <a:p>
            <a:endParaRPr lang="en-US" dirty="0"/>
          </a:p>
          <a:p>
            <a:r>
              <a:rPr lang="en-US" dirty="0"/>
              <a:t>Scenario 3: </a:t>
            </a:r>
            <a:r>
              <a:rPr lang="en-US" dirty="0">
                <a:solidFill>
                  <a:srgbClr val="F0F0F0"/>
                </a:solidFill>
              </a:rPr>
              <a:t>Amazon GuardDuty</a:t>
            </a:r>
            <a:r>
              <a:rPr lang="en-US" dirty="0"/>
              <a:t> findings</a:t>
            </a:r>
          </a:p>
          <a:p>
            <a:endParaRPr lang="en-US" dirty="0"/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compliance is critical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4846455"/>
          </a:xfrm>
        </p:spPr>
        <p:txBody>
          <a:bodyPr/>
          <a:lstStyle/>
          <a:p>
            <a:r>
              <a:rPr lang="en-US" dirty="0"/>
              <a:t>AWS has dozens of compliance </a:t>
            </a:r>
            <a:r>
              <a:rPr lang="en-US" dirty="0">
                <a:solidFill>
                  <a:srgbClr val="F0F0F0"/>
                </a:solidFill>
              </a:rPr>
              <a:t>certifications</a:t>
            </a:r>
            <a:endParaRPr lang="en-US" dirty="0">
              <a:solidFill>
                <a:srgbClr val="F0F0F0"/>
              </a:solidFill>
              <a:latin typeface="Amazon Ember" panose="02000000000000000000" pitchFamily="2" charset="0"/>
            </a:endParaRPr>
          </a:p>
          <a:p>
            <a:endParaRPr lang="en-US" dirty="0"/>
          </a:p>
          <a:p>
            <a:r>
              <a:rPr lang="en-US" dirty="0"/>
              <a:t>For Government and </a:t>
            </a:r>
            <a:r>
              <a:rPr lang="en-US" dirty="0">
                <a:solidFill>
                  <a:srgbClr val="F0F0F0"/>
                </a:solidFill>
              </a:rPr>
              <a:t>Public</a:t>
            </a:r>
            <a:r>
              <a:rPr lang="en-US" dirty="0"/>
              <a:t> Sector workloads, it’s vital to maintain confidentiality, integrity, and availability</a:t>
            </a:r>
          </a:p>
          <a:p>
            <a:endParaRPr lang="en-US" dirty="0"/>
          </a:p>
          <a:p>
            <a:r>
              <a:rPr lang="en-US" dirty="0"/>
              <a:t>Cloud enables agility and speed but has tooling to help with building in </a:t>
            </a:r>
            <a:r>
              <a:rPr lang="en-US" dirty="0">
                <a:solidFill>
                  <a:srgbClr val="F0F0F0"/>
                </a:solidFill>
              </a:rPr>
              <a:t>compliance</a:t>
            </a:r>
            <a:endParaRPr lang="en-US" dirty="0">
              <a:solidFill>
                <a:srgbClr val="F0F0F0"/>
              </a:solidFill>
              <a:latin typeface="Amazon Ember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315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1E25A49-482A-44C9-9D3B-AE974BEFEE5E}"/>
              </a:ext>
            </a:extLst>
          </p:cNvPr>
          <p:cNvSpPr/>
          <p:nvPr/>
        </p:nvSpPr>
        <p:spPr>
          <a:xfrm>
            <a:off x="6049985" y="2489024"/>
            <a:ext cx="2773057" cy="348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CloudTrail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Config rules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FFFFFF"/>
                </a:solidFill>
                <a:latin typeface="Amazon Ember Regular" charset="0"/>
              </a:rPr>
              <a:t>Amazon</a:t>
            </a:r>
            <a:br>
              <a:rPr lang="en-US" sz="1800" dirty="0">
                <a:solidFill>
                  <a:srgbClr val="FFFFFF"/>
                </a:solidFill>
                <a:latin typeface="Amazon Ember Regular" charset="0"/>
              </a:rPr>
            </a:br>
            <a:r>
              <a:rPr lang="en-US" sz="1800" dirty="0">
                <a:solidFill>
                  <a:srgbClr val="FFFFFF"/>
                </a:solidFill>
                <a:latin typeface="Amazon Ember Regular" charset="0"/>
              </a:rPr>
              <a:t>CloudWatch Logs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FFFFFF"/>
                </a:solidFill>
                <a:latin typeface="Amazon Ember Regular" charset="0"/>
              </a:rPr>
              <a:t>Amazon GuardDuty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Amazon </a:t>
            </a:r>
            <a:r>
              <a:rPr lang="en-US" sz="1800" dirty="0">
                <a:solidFill>
                  <a:srgbClr val="FFFFFF"/>
                </a:solidFill>
                <a:latin typeface="Amazon Ember Regular" charset="0"/>
              </a:rPr>
              <a:t>VPC Flow Logs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FFFFFF"/>
                </a:solidFill>
                <a:latin typeface="Amazon Ember Regular" charset="0"/>
              </a:rPr>
              <a:t>Amazon Macie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Shield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WAF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BF523-DD48-450B-A87F-BD576F518FF0}"/>
              </a:ext>
            </a:extLst>
          </p:cNvPr>
          <p:cNvSpPr/>
          <p:nvPr/>
        </p:nvSpPr>
        <p:spPr>
          <a:xfrm>
            <a:off x="2926940" y="2477073"/>
            <a:ext cx="2960335" cy="565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Systems Manager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Amazon Inspector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FFFFFF"/>
                </a:solidFill>
                <a:latin typeface="Amazon Ember Regular" charset="0"/>
              </a:rPr>
              <a:t>Amazon Virtual Private Cloud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FFFFFF"/>
                </a:solidFill>
                <a:latin typeface="Amazon Ember Regular" charset="0"/>
              </a:rPr>
              <a:t>AWS Key Management Service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CloudHSM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FFFFFF"/>
                </a:solidFill>
                <a:latin typeface="Amazon Ember Regular" charset="0"/>
              </a:rPr>
              <a:t>AWS Identity and Access Management</a:t>
            </a:r>
            <a:r>
              <a:rPr lang="en-US" sz="1800" dirty="0">
                <a:latin typeface="Amazon Ember Regular" charset="0"/>
              </a:rPr>
              <a:t> 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Organizations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Amazon Cognito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Directory Service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Single Sign-On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FFFFFF"/>
                </a:solidFill>
                <a:latin typeface="Amazon Ember Regular" charset="0"/>
              </a:rPr>
              <a:t>AWS Certificate Manager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Amazon Inspector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C18575-A94C-4AAC-A8EE-1CAD4C77AB16}"/>
              </a:ext>
            </a:extLst>
          </p:cNvPr>
          <p:cNvSpPr/>
          <p:nvPr/>
        </p:nvSpPr>
        <p:spPr>
          <a:xfrm>
            <a:off x="8977020" y="2489024"/>
            <a:ext cx="270743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Config rules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Lambda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Systems Manager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Amazon </a:t>
            </a:r>
            <a:br>
              <a:rPr lang="en-US" sz="1800" dirty="0">
                <a:latin typeface="Amazon Ember Regular" charset="0"/>
              </a:rPr>
            </a:br>
            <a:r>
              <a:rPr lang="en-US" sz="1800" dirty="0">
                <a:latin typeface="Amazon Ember Regular" charset="0"/>
              </a:rPr>
              <a:t>CloudWatch Events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E614CF-8ED0-4AD6-9D42-1C2065D00094}"/>
              </a:ext>
            </a:extLst>
          </p:cNvPr>
          <p:cNvSpPr/>
          <p:nvPr/>
        </p:nvSpPr>
        <p:spPr>
          <a:xfrm>
            <a:off x="3750291" y="2092938"/>
            <a:ext cx="116891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4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2A1F52E-7F8E-4DFA-AF0D-7ACA46B5D010}"/>
              </a:ext>
            </a:extLst>
          </p:cNvPr>
          <p:cNvSpPr/>
          <p:nvPr/>
        </p:nvSpPr>
        <p:spPr>
          <a:xfrm>
            <a:off x="9655712" y="2082551"/>
            <a:ext cx="1350049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4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Respond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C095CA-CDBB-479C-B90A-F941CA700EA8}"/>
              </a:ext>
            </a:extLst>
          </p:cNvPr>
          <p:cNvSpPr/>
          <p:nvPr/>
        </p:nvSpPr>
        <p:spPr>
          <a:xfrm>
            <a:off x="6861745" y="2078143"/>
            <a:ext cx="1063112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4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Detect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4D84346-4948-4F4B-A92E-60C6DC671F46}"/>
              </a:ext>
            </a:extLst>
          </p:cNvPr>
          <p:cNvSpPr/>
          <p:nvPr/>
        </p:nvSpPr>
        <p:spPr>
          <a:xfrm>
            <a:off x="12609222" y="2076553"/>
            <a:ext cx="1255472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4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Recover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E9FADE-272C-42F3-8123-EEC99F28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210" y="1214790"/>
            <a:ext cx="885053" cy="885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183EF-ED3B-4D1A-A5C3-9C4887D6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658" y="1165227"/>
            <a:ext cx="984176" cy="98417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B3E5D7-314A-4833-B125-CC330CD23E59}"/>
              </a:ext>
            </a:extLst>
          </p:cNvPr>
          <p:cNvCxnSpPr>
            <a:cxnSpLocks/>
          </p:cNvCxnSpPr>
          <p:nvPr/>
        </p:nvCxnSpPr>
        <p:spPr>
          <a:xfrm flipH="1">
            <a:off x="323850" y="2507166"/>
            <a:ext cx="13982827" cy="0"/>
          </a:xfrm>
          <a:prstGeom prst="line">
            <a:avLst/>
          </a:prstGeom>
          <a:ln w="19050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F3FB43-1DFC-7946-B1B1-40BFE9A2306E}"/>
              </a:ext>
            </a:extLst>
          </p:cNvPr>
          <p:cNvCxnSpPr>
            <a:cxnSpLocks/>
          </p:cNvCxnSpPr>
          <p:nvPr/>
        </p:nvCxnSpPr>
        <p:spPr>
          <a:xfrm flipH="1">
            <a:off x="2926940" y="1141510"/>
            <a:ext cx="24401" cy="6111345"/>
          </a:xfrm>
          <a:prstGeom prst="line">
            <a:avLst/>
          </a:prstGeom>
          <a:ln w="19050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CA8C-C997-604F-AA49-FBFC83CE6097}"/>
              </a:ext>
            </a:extLst>
          </p:cNvPr>
          <p:cNvSpPr/>
          <p:nvPr/>
        </p:nvSpPr>
        <p:spPr>
          <a:xfrm>
            <a:off x="885447" y="2092938"/>
            <a:ext cx="124906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4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Identify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F267E0-1B88-BE49-BF20-6553A1C79E20}"/>
              </a:ext>
            </a:extLst>
          </p:cNvPr>
          <p:cNvSpPr/>
          <p:nvPr/>
        </p:nvSpPr>
        <p:spPr>
          <a:xfrm>
            <a:off x="11901055" y="2490618"/>
            <a:ext cx="25518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chemeClr val="accent6"/>
                </a:solidFill>
                <a:latin typeface="Amazon Ember Regular" charset="0"/>
              </a:rPr>
              <a:t>AWS Lambda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chemeClr val="accent6"/>
                </a:solidFill>
                <a:latin typeface="Amazon Ember Regular" charset="0"/>
              </a:rPr>
              <a:t>AWS </a:t>
            </a:r>
            <a:r>
              <a:rPr lang="en-US" sz="1800" dirty="0">
                <a:solidFill>
                  <a:srgbClr val="25CCF7"/>
                </a:solidFill>
                <a:latin typeface="Amazon Ember Regular" charset="0"/>
              </a:rPr>
              <a:t>disaster recovery</a:t>
            </a:r>
            <a:r>
              <a:rPr lang="en-US" sz="1800" dirty="0">
                <a:solidFill>
                  <a:schemeClr val="accent6"/>
                </a:solidFill>
                <a:latin typeface="Amazon Ember Regular" charset="0"/>
              </a:rPr>
              <a:t> and backup solutions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4F648C-A3AD-6D43-B609-49240F1E99BC}"/>
              </a:ext>
            </a:extLst>
          </p:cNvPr>
          <p:cNvSpPr/>
          <p:nvPr/>
        </p:nvSpPr>
        <p:spPr>
          <a:xfrm>
            <a:off x="110859" y="2499887"/>
            <a:ext cx="2798237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Systems Manager</a:t>
            </a:r>
          </a:p>
          <a:p>
            <a:pPr algn="ctr">
              <a:spcAft>
                <a:spcPts val="1000"/>
              </a:spcAft>
            </a:pPr>
            <a:r>
              <a:rPr lang="en-US" sz="1800" dirty="0">
                <a:latin typeface="Amazon Ember Regular" charset="0"/>
              </a:rPr>
              <a:t>AWS Config</a:t>
            </a:r>
          </a:p>
          <a:p>
            <a:pPr algn="ctr">
              <a:spcAft>
                <a:spcPts val="1000"/>
              </a:spcAft>
            </a:pPr>
            <a:endParaRPr lang="en-US" sz="1800" dirty="0">
              <a:latin typeface="Amazon Ember Regular" charset="0"/>
            </a:endParaRPr>
          </a:p>
          <a:p>
            <a:pPr algn="ctr">
              <a:spcAft>
                <a:spcPts val="1000"/>
              </a:spcAft>
            </a:pPr>
            <a:endParaRPr lang="en-US" sz="1800" dirty="0">
              <a:latin typeface="Amazon Ember Regular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A48B393-B9E8-E447-96B3-24A072836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621" y="1158382"/>
            <a:ext cx="975360" cy="97536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D0A7BAB-B437-9C4A-A124-293414E3B3A0}"/>
              </a:ext>
            </a:extLst>
          </p:cNvPr>
          <p:cNvCxnSpPr>
            <a:cxnSpLocks/>
          </p:cNvCxnSpPr>
          <p:nvPr/>
        </p:nvCxnSpPr>
        <p:spPr>
          <a:xfrm flipH="1">
            <a:off x="5887275" y="1141510"/>
            <a:ext cx="24110" cy="6038608"/>
          </a:xfrm>
          <a:prstGeom prst="line">
            <a:avLst/>
          </a:prstGeom>
          <a:ln w="19050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4CDF6C0-F65E-A84E-8E9F-8C819930AC90}"/>
              </a:ext>
            </a:extLst>
          </p:cNvPr>
          <p:cNvCxnSpPr>
            <a:cxnSpLocks/>
          </p:cNvCxnSpPr>
          <p:nvPr/>
        </p:nvCxnSpPr>
        <p:spPr>
          <a:xfrm flipH="1">
            <a:off x="8847153" y="1141510"/>
            <a:ext cx="24276" cy="6080172"/>
          </a:xfrm>
          <a:prstGeom prst="line">
            <a:avLst/>
          </a:prstGeom>
          <a:ln w="19050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2A32A7-658B-0B49-BA56-5BDAFD233D82}"/>
              </a:ext>
            </a:extLst>
          </p:cNvPr>
          <p:cNvCxnSpPr>
            <a:cxnSpLocks/>
          </p:cNvCxnSpPr>
          <p:nvPr/>
        </p:nvCxnSpPr>
        <p:spPr>
          <a:xfrm flipH="1">
            <a:off x="11807198" y="1141510"/>
            <a:ext cx="24276" cy="6080172"/>
          </a:xfrm>
          <a:prstGeom prst="line">
            <a:avLst/>
          </a:prstGeom>
          <a:ln w="19050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FB402CA-34F2-AE46-9CD1-7C966406F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4648" y="1142341"/>
            <a:ext cx="1029946" cy="1029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CA1E7-BAF4-2C46-A530-B88B0487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946" y="1197284"/>
            <a:ext cx="920062" cy="92006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247DA447-CC4D-3244-8AE7-C580AE527412}"/>
              </a:ext>
            </a:extLst>
          </p:cNvPr>
          <p:cNvSpPr txBox="1">
            <a:spLocks/>
          </p:cNvSpPr>
          <p:nvPr/>
        </p:nvSpPr>
        <p:spPr>
          <a:xfrm>
            <a:off x="538863" y="183898"/>
            <a:ext cx="13128486" cy="873186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endParaRPr lang="en-US" sz="4800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0129C9-6B10-A148-9D54-786B081409D8}"/>
              </a:ext>
            </a:extLst>
          </p:cNvPr>
          <p:cNvSpPr/>
          <p:nvPr/>
        </p:nvSpPr>
        <p:spPr>
          <a:xfrm>
            <a:off x="9606351" y="647917"/>
            <a:ext cx="4700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https://www.nist.gov/cyberframework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46B94A8-6954-4D45-A996-FE7AB2B9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47413"/>
            <a:ext cx="8786612" cy="1079598"/>
          </a:xfrm>
        </p:spPr>
        <p:txBody>
          <a:bodyPr/>
          <a:lstStyle/>
          <a:p>
            <a:r>
              <a:rPr lang="en-US" dirty="0"/>
              <a:t>AWS security solutions</a:t>
            </a:r>
          </a:p>
        </p:txBody>
      </p:sp>
    </p:spTree>
    <p:extLst>
      <p:ext uri="{BB962C8B-B14F-4D97-AF65-F5344CB8AC3E}">
        <p14:creationId xmlns:p14="http://schemas.microsoft.com/office/powerpoint/2010/main" val="15947001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benchmarks and frameworks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2913618"/>
          </a:xfrm>
        </p:spPr>
        <p:txBody>
          <a:bodyPr/>
          <a:lstStyle/>
          <a:p>
            <a:r>
              <a:rPr lang="en-US" dirty="0"/>
              <a:t>NIST 800-53 (RMF): Core of FedRAMP and DoD Security Requirements Guide</a:t>
            </a:r>
          </a:p>
          <a:p>
            <a:endParaRPr lang="en-US" dirty="0"/>
          </a:p>
          <a:p>
            <a:r>
              <a:rPr lang="en-US" dirty="0"/>
              <a:t>CIS AWS Benchmark: DoD and Fed reference CIS rules, and many large organizations use benchmark as a base for their </a:t>
            </a:r>
            <a:r>
              <a:rPr lang="en-US" dirty="0">
                <a:solidFill>
                  <a:srgbClr val="F0F0F0"/>
                </a:solidFill>
              </a:rPr>
              <a:t>postures</a:t>
            </a:r>
            <a:endParaRPr lang="en-US" dirty="0">
              <a:solidFill>
                <a:srgbClr val="F0F0F0"/>
              </a:solidFill>
              <a:latin typeface="Amazon Emb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2544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2747-4EB7-8E40-B9A5-03C0361B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services</a:t>
            </a: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5ACE8E7F-86F9-114D-B021-98D0ECC7291A}"/>
              </a:ext>
            </a:extLst>
          </p:cNvPr>
          <p:cNvGrpSpPr/>
          <p:nvPr/>
        </p:nvGrpSpPr>
        <p:grpSpPr>
          <a:xfrm>
            <a:off x="5072228" y="2902617"/>
            <a:ext cx="3944605" cy="1781172"/>
            <a:chOff x="0" y="0"/>
            <a:chExt cx="2301905" cy="1030048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DA6BA29C-A3B3-5348-A31F-74A218E7390D}"/>
                </a:ext>
              </a:extLst>
            </p:cNvPr>
            <p:cNvSpPr txBox="1"/>
            <p:nvPr/>
          </p:nvSpPr>
          <p:spPr>
            <a:xfrm>
              <a:off x="0" y="763069"/>
              <a:ext cx="2301905" cy="26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400" b="0">
                  <a:solidFill>
                    <a:srgbClr val="232F3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sz="2400" dirty="0">
                  <a:solidFill>
                    <a:srgbClr val="FFFFFF"/>
                  </a:solidFill>
                  <a:latin typeface="+mn-lt"/>
                </a:rPr>
                <a:t>Amazon GuardDuty</a:t>
              </a:r>
              <a:endParaRPr sz="2400" dirty="0">
                <a:solidFill>
                  <a:srgbClr val="FFFFFF"/>
                </a:solidFill>
                <a:latin typeface="Amazon Ember" panose="02000000000000000000" pitchFamily="2" charset="0"/>
              </a:endParaRPr>
            </a:p>
          </p:txBody>
        </p:sp>
        <p:pic>
          <p:nvPicPr>
            <p:cNvPr id="5" name="Graphic 27" descr="Graphic 27">
              <a:extLst>
                <a:ext uri="{FF2B5EF4-FFF2-40B4-BE49-F238E27FC236}">
                  <a16:creationId xmlns:a16="http://schemas.microsoft.com/office/drawing/2014/main" id="{6437FA36-39DA-564B-9705-7351A953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351" y="0"/>
              <a:ext cx="717037" cy="710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87751B2E-4EE1-1746-A546-5E27621571C9}"/>
              </a:ext>
            </a:extLst>
          </p:cNvPr>
          <p:cNvGrpSpPr/>
          <p:nvPr/>
        </p:nvGrpSpPr>
        <p:grpSpPr>
          <a:xfrm>
            <a:off x="8701057" y="2902617"/>
            <a:ext cx="3869344" cy="1776497"/>
            <a:chOff x="0" y="0"/>
            <a:chExt cx="2301905" cy="1011079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58643B4D-ED64-B34C-A9A0-4BC5F419E23C}"/>
                </a:ext>
              </a:extLst>
            </p:cNvPr>
            <p:cNvSpPr txBox="1"/>
            <p:nvPr/>
          </p:nvSpPr>
          <p:spPr>
            <a:xfrm>
              <a:off x="0" y="748327"/>
              <a:ext cx="2301905" cy="262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400" b="0">
                  <a:solidFill>
                    <a:srgbClr val="232F3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sz="2400" dirty="0">
                  <a:solidFill>
                    <a:schemeClr val="tx1"/>
                  </a:solidFill>
                  <a:latin typeface="+mn-lt"/>
                </a:rPr>
                <a:t>Amazon CloudWatch</a:t>
              </a:r>
            </a:p>
          </p:txBody>
        </p:sp>
        <p:pic>
          <p:nvPicPr>
            <p:cNvPr id="8" name="Graphic 33" descr="Graphic 33">
              <a:extLst>
                <a:ext uri="{FF2B5EF4-FFF2-40B4-BE49-F238E27FC236}">
                  <a16:creationId xmlns:a16="http://schemas.microsoft.com/office/drawing/2014/main" id="{67B07514-5903-AF41-913C-EB99388F4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352" y="0"/>
              <a:ext cx="743734" cy="711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409EB3E3-F58A-C842-B446-AA238DB94D38}"/>
              </a:ext>
            </a:extLst>
          </p:cNvPr>
          <p:cNvGrpSpPr/>
          <p:nvPr/>
        </p:nvGrpSpPr>
        <p:grpSpPr>
          <a:xfrm>
            <a:off x="1465516" y="2902617"/>
            <a:ext cx="3950546" cy="1773743"/>
            <a:chOff x="0" y="0"/>
            <a:chExt cx="2301905" cy="1011632"/>
          </a:xfrm>
        </p:grpSpPr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CBCCBA0A-ADE8-AA41-A410-CDA9A276CB35}"/>
                </a:ext>
              </a:extLst>
            </p:cNvPr>
            <p:cNvSpPr txBox="1"/>
            <p:nvPr/>
          </p:nvSpPr>
          <p:spPr>
            <a:xfrm>
              <a:off x="0" y="748328"/>
              <a:ext cx="2301905" cy="263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400" b="0">
                  <a:solidFill>
                    <a:srgbClr val="232F3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sz="2400" dirty="0">
                  <a:solidFill>
                    <a:schemeClr val="tx1"/>
                  </a:solidFill>
                  <a:latin typeface="+mn-lt"/>
                </a:rPr>
                <a:t>AWS CloudTrail</a:t>
              </a:r>
            </a:p>
          </p:txBody>
        </p:sp>
        <p:pic>
          <p:nvPicPr>
            <p:cNvPr id="11" name="Graphic 51" descr="Graphic 51">
              <a:extLst>
                <a:ext uri="{FF2B5EF4-FFF2-40B4-BE49-F238E27FC236}">
                  <a16:creationId xmlns:a16="http://schemas.microsoft.com/office/drawing/2014/main" id="{2E179553-CD08-6E43-B4CB-D5D66E8BA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5352" y="0"/>
              <a:ext cx="728446" cy="713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CF1E7C-7B1B-3443-B6CB-002C62EB215D}"/>
              </a:ext>
            </a:extLst>
          </p:cNvPr>
          <p:cNvSpPr txBox="1"/>
          <p:nvPr/>
        </p:nvSpPr>
        <p:spPr>
          <a:xfrm>
            <a:off x="4652529" y="5974080"/>
            <a:ext cx="4514697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</a:t>
            </a: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bit.ly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/2DcYZ1I</a:t>
            </a:r>
          </a:p>
        </p:txBody>
      </p:sp>
    </p:spTree>
    <p:extLst>
      <p:ext uri="{BB962C8B-B14F-4D97-AF65-F5344CB8AC3E}">
        <p14:creationId xmlns:p14="http://schemas.microsoft.com/office/powerpoint/2010/main" val="28156225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 dirty="0"/>
              <a:t>Scenario 1</a:t>
            </a:r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C5E35-BC1B-9042-A16B-FF1D7535A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1: VPC networking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E9349-FDA8-7F44-BE9E-32D7C06C2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1181862"/>
          </a:xfrm>
        </p:spPr>
        <p:txBody>
          <a:bodyPr/>
          <a:lstStyle/>
          <a:p>
            <a:r>
              <a:rPr lang="en-US" dirty="0"/>
              <a:t>Control of network traffic must be done via managed access points </a:t>
            </a:r>
            <a:br>
              <a:rPr lang="en-US" dirty="0"/>
            </a:br>
            <a:r>
              <a:rPr lang="en-US" dirty="0"/>
              <a:t>(CIS Benchmark 4.4, NIST 800-53 AC-17(3)</a:t>
            </a:r>
            <a:r>
              <a:rPr lang="en-US" dirty="0">
                <a:solidFill>
                  <a:srgbClr val="F0F0F0"/>
                </a:solidFill>
              </a:rPr>
              <a:t>)</a:t>
            </a:r>
            <a:endParaRPr lang="en-US" dirty="0">
              <a:solidFill>
                <a:srgbClr val="F0F0F0"/>
              </a:solidFill>
              <a:latin typeface="Amazon Ember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C5A1D0-CD83-1145-8287-E4CF96F7F01A}"/>
              </a:ext>
            </a:extLst>
          </p:cNvPr>
          <p:cNvSpPr/>
          <p:nvPr/>
        </p:nvSpPr>
        <p:spPr>
          <a:xfrm>
            <a:off x="2038865" y="4077730"/>
            <a:ext cx="3983429" cy="255784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800" dirty="0">
              <a:ln w="0"/>
              <a:solidFill>
                <a:schemeClr val="accent5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C4F105-EE53-F44D-AFD2-B6BBE16A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8865" y="4077730"/>
            <a:ext cx="638355" cy="638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9178D-30DB-4C49-AE5F-F6D476B56FE7}"/>
              </a:ext>
            </a:extLst>
          </p:cNvPr>
          <p:cNvSpPr txBox="1"/>
          <p:nvPr/>
        </p:nvSpPr>
        <p:spPr>
          <a:xfrm>
            <a:off x="2570205" y="4171865"/>
            <a:ext cx="79412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en-US" sz="1800" dirty="0">
                <a:ln w="0"/>
                <a:solidFill>
                  <a:schemeClr val="accent6"/>
                </a:solidFill>
              </a:rPr>
              <a:t>VPC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6B15B-D563-BE40-95EF-09A271B2D16B}"/>
              </a:ext>
            </a:extLst>
          </p:cNvPr>
          <p:cNvSpPr txBox="1"/>
          <p:nvPr/>
        </p:nvSpPr>
        <p:spPr>
          <a:xfrm>
            <a:off x="8133428" y="4543312"/>
            <a:ext cx="125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Internet gateway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7F7D3E1-A7BE-5748-8B4D-B4FBD4275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8305" y="4077730"/>
            <a:ext cx="4699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0DA285-B05D-3044-9F65-5544FB7BC330}"/>
              </a:ext>
            </a:extLst>
          </p:cNvPr>
          <p:cNvCxnSpPr>
            <a:cxnSpLocks/>
          </p:cNvCxnSpPr>
          <p:nvPr/>
        </p:nvCxnSpPr>
        <p:spPr>
          <a:xfrm>
            <a:off x="6179561" y="4312680"/>
            <a:ext cx="2271404" cy="0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B307885-C93D-DB42-A735-E5B11FE2F6C4}"/>
              </a:ext>
            </a:extLst>
          </p:cNvPr>
          <p:cNvSpPr txBox="1"/>
          <p:nvPr/>
        </p:nvSpPr>
        <p:spPr>
          <a:xfrm>
            <a:off x="5962588" y="3790413"/>
            <a:ext cx="280910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AttachInternetGateway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D26EBD-6735-3F4B-8E5F-C78C856D39BB}"/>
              </a:ext>
            </a:extLst>
          </p:cNvPr>
          <p:cNvCxnSpPr>
            <a:cxnSpLocks/>
          </p:cNvCxnSpPr>
          <p:nvPr/>
        </p:nvCxnSpPr>
        <p:spPr>
          <a:xfrm flipV="1">
            <a:off x="7322536" y="4804923"/>
            <a:ext cx="0" cy="459055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">
            <a:extLst>
              <a:ext uri="{FF2B5EF4-FFF2-40B4-BE49-F238E27FC236}">
                <a16:creationId xmlns:a16="http://schemas.microsoft.com/office/drawing/2014/main" id="{D5111D44-33EA-3843-9AE6-C119382A7D02}"/>
              </a:ext>
            </a:extLst>
          </p:cNvPr>
          <p:cNvGrpSpPr/>
          <p:nvPr/>
        </p:nvGrpSpPr>
        <p:grpSpPr>
          <a:xfrm>
            <a:off x="6171583" y="5399016"/>
            <a:ext cx="2301906" cy="1117659"/>
            <a:chOff x="0" y="0"/>
            <a:chExt cx="2301905" cy="1117658"/>
          </a:xfrm>
        </p:grpSpPr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583BF44C-326C-CF4C-BEB4-10F232C7984D}"/>
                </a:ext>
              </a:extLst>
            </p:cNvPr>
            <p:cNvSpPr txBox="1"/>
            <p:nvPr/>
          </p:nvSpPr>
          <p:spPr>
            <a:xfrm>
              <a:off x="0" y="748328"/>
              <a:ext cx="230190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400" b="0">
                  <a:solidFill>
                    <a:srgbClr val="232F3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sz="1800" dirty="0">
                  <a:solidFill>
                    <a:schemeClr val="tx1"/>
                  </a:solidFill>
                  <a:latin typeface="+mn-lt"/>
                </a:rPr>
                <a:t>AWS CloudTrail</a:t>
              </a:r>
            </a:p>
          </p:txBody>
        </p:sp>
        <p:pic>
          <p:nvPicPr>
            <p:cNvPr id="21" name="Graphic 51" descr="Graphic 51">
              <a:extLst>
                <a:ext uri="{FF2B5EF4-FFF2-40B4-BE49-F238E27FC236}">
                  <a16:creationId xmlns:a16="http://schemas.microsoft.com/office/drawing/2014/main" id="{E7E85E1D-ED86-0E44-AB7F-FCBA8C421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5352" y="0"/>
              <a:ext cx="711201" cy="71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" name="Group">
            <a:extLst>
              <a:ext uri="{FF2B5EF4-FFF2-40B4-BE49-F238E27FC236}">
                <a16:creationId xmlns:a16="http://schemas.microsoft.com/office/drawing/2014/main" id="{7DFE3B4C-28F4-4B4E-A6A9-F0AB7C6585CB}"/>
              </a:ext>
            </a:extLst>
          </p:cNvPr>
          <p:cNvGrpSpPr/>
          <p:nvPr/>
        </p:nvGrpSpPr>
        <p:grpSpPr>
          <a:xfrm>
            <a:off x="8711983" y="5412059"/>
            <a:ext cx="2301906" cy="1117658"/>
            <a:chOff x="0" y="0"/>
            <a:chExt cx="2301905" cy="1117657"/>
          </a:xfrm>
        </p:grpSpPr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3CB32C9A-B189-0F48-AEA2-F6CA27A5F3AD}"/>
                </a:ext>
              </a:extLst>
            </p:cNvPr>
            <p:cNvSpPr txBox="1"/>
            <p:nvPr/>
          </p:nvSpPr>
          <p:spPr>
            <a:xfrm>
              <a:off x="0" y="748327"/>
              <a:ext cx="230190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400" b="0">
                  <a:solidFill>
                    <a:srgbClr val="232F3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sz="1800" dirty="0">
                  <a:solidFill>
                    <a:schemeClr val="tx1"/>
                  </a:solidFill>
                  <a:latin typeface="+mn-lt"/>
                </a:rPr>
                <a:t>Amazon CloudWatch</a:t>
              </a:r>
            </a:p>
          </p:txBody>
        </p:sp>
        <p:pic>
          <p:nvPicPr>
            <p:cNvPr id="27" name="Graphic 33" descr="Graphic 33">
              <a:extLst>
                <a:ext uri="{FF2B5EF4-FFF2-40B4-BE49-F238E27FC236}">
                  <a16:creationId xmlns:a16="http://schemas.microsoft.com/office/drawing/2014/main" id="{0119F62C-B355-6C43-AA0D-C2BA6CAE1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5352" y="0"/>
              <a:ext cx="711201" cy="71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933524-1AC4-F94D-B2F5-C26589C23C29}"/>
              </a:ext>
            </a:extLst>
          </p:cNvPr>
          <p:cNvCxnSpPr>
            <a:cxnSpLocks/>
          </p:cNvCxnSpPr>
          <p:nvPr/>
        </p:nvCxnSpPr>
        <p:spPr>
          <a:xfrm flipH="1">
            <a:off x="7919779" y="5767659"/>
            <a:ext cx="1384859" cy="1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5D35AB-BB3D-4743-A45D-C6C09A44D1B0}"/>
              </a:ext>
            </a:extLst>
          </p:cNvPr>
          <p:cNvCxnSpPr>
            <a:cxnSpLocks/>
          </p:cNvCxnSpPr>
          <p:nvPr/>
        </p:nvCxnSpPr>
        <p:spPr>
          <a:xfrm>
            <a:off x="9062426" y="4312680"/>
            <a:ext cx="2454071" cy="981832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">
            <a:extLst>
              <a:ext uri="{FF2B5EF4-FFF2-40B4-BE49-F238E27FC236}">
                <a16:creationId xmlns:a16="http://schemas.microsoft.com/office/drawing/2014/main" id="{18F54C26-F16C-A644-BFB0-B93BF05CC67C}"/>
              </a:ext>
            </a:extLst>
          </p:cNvPr>
          <p:cNvGrpSpPr/>
          <p:nvPr/>
        </p:nvGrpSpPr>
        <p:grpSpPr>
          <a:xfrm>
            <a:off x="10896782" y="5432454"/>
            <a:ext cx="2301906" cy="1080531"/>
            <a:chOff x="0" y="0"/>
            <a:chExt cx="2301905" cy="1080530"/>
          </a:xfrm>
        </p:grpSpPr>
        <p:sp>
          <p:nvSpPr>
            <p:cNvPr id="36" name="TextBox 34">
              <a:extLst>
                <a:ext uri="{FF2B5EF4-FFF2-40B4-BE49-F238E27FC236}">
                  <a16:creationId xmlns:a16="http://schemas.microsoft.com/office/drawing/2014/main" id="{EFA5758E-EC32-684D-8EF5-37C8E65A9C80}"/>
                </a:ext>
              </a:extLst>
            </p:cNvPr>
            <p:cNvSpPr txBox="1"/>
            <p:nvPr/>
          </p:nvSpPr>
          <p:spPr>
            <a:xfrm>
              <a:off x="0" y="711200"/>
              <a:ext cx="230190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400" b="0">
                  <a:solidFill>
                    <a:srgbClr val="232F3D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sz="1800" dirty="0">
                  <a:solidFill>
                    <a:schemeClr val="tx1"/>
                  </a:solidFill>
                  <a:latin typeface="+mn-lt"/>
                </a:rPr>
                <a:t>AWS Lambda</a:t>
              </a:r>
            </a:p>
          </p:txBody>
        </p:sp>
        <p:pic>
          <p:nvPicPr>
            <p:cNvPr id="37" name="Graphic 44" descr="Graphic 44">
              <a:extLst>
                <a:ext uri="{FF2B5EF4-FFF2-40B4-BE49-F238E27FC236}">
                  <a16:creationId xmlns:a16="http://schemas.microsoft.com/office/drawing/2014/main" id="{5C57CC76-FDD7-8747-93A9-E91F6EB5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5351" y="0"/>
              <a:ext cx="711201" cy="71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A23A83D-C082-1944-ACB3-8B0E46ADB78B}"/>
              </a:ext>
            </a:extLst>
          </p:cNvPr>
          <p:cNvCxnSpPr>
            <a:cxnSpLocks/>
          </p:cNvCxnSpPr>
          <p:nvPr/>
        </p:nvCxnSpPr>
        <p:spPr>
          <a:xfrm flipH="1">
            <a:off x="10367825" y="5769205"/>
            <a:ext cx="963321" cy="0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DCB06C8-4010-DF46-BD32-6BBD4A3AB082}"/>
              </a:ext>
            </a:extLst>
          </p:cNvPr>
          <p:cNvSpPr txBox="1"/>
          <p:nvPr/>
        </p:nvSpPr>
        <p:spPr>
          <a:xfrm rot="1333182">
            <a:off x="9090840" y="4417931"/>
            <a:ext cx="2853986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DetachInternetGateway</a:t>
            </a:r>
          </a:p>
        </p:txBody>
      </p:sp>
    </p:spTree>
    <p:extLst>
      <p:ext uri="{BB962C8B-B14F-4D97-AF65-F5344CB8AC3E}">
        <p14:creationId xmlns:p14="http://schemas.microsoft.com/office/powerpoint/2010/main" val="32728905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853_REINVENT_Template_Dark">
  <a:themeElements>
    <a:clrScheme name="ReInvent 2019">
      <a:dk1>
        <a:srgbClr val="000000"/>
      </a:dk1>
      <a:lt1>
        <a:srgbClr val="FFFFFF"/>
      </a:lt1>
      <a:dk2>
        <a:srgbClr val="282828"/>
      </a:dk2>
      <a:lt2>
        <a:srgbClr val="F0F0F0"/>
      </a:lt2>
      <a:accent1>
        <a:srgbClr val="4861AD"/>
      </a:accent1>
      <a:accent2>
        <a:srgbClr val="FFCE3F"/>
      </a:accent2>
      <a:accent3>
        <a:srgbClr val="88CEB8"/>
      </a:accent3>
      <a:accent4>
        <a:srgbClr val="969696"/>
      </a:accent4>
      <a:accent5>
        <a:srgbClr val="FD7272"/>
      </a:accent5>
      <a:accent6>
        <a:srgbClr val="25CCF7"/>
      </a:accent6>
      <a:hlink>
        <a:srgbClr val="FC427B"/>
      </a:hlink>
      <a:folHlink>
        <a:srgbClr val="B33771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REINVENT2019_16x9_Template_Dark_Final.potx" id="{82912CDD-837F-4677-9AFD-505445F96BA9}" vid="{2341435A-B00E-4D14-B68B-5575AF5DA3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AWS_REINVENT2019_16x9_Template_Dark_Final</Template>
  <TotalTime>44</TotalTime>
  <Words>582</Words>
  <Application>Microsoft Macintosh PowerPoint</Application>
  <PresentationFormat>Custom</PresentationFormat>
  <Paragraphs>126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Amazon Ember Regular</vt:lpstr>
      <vt:lpstr>Amazon Ember</vt:lpstr>
      <vt:lpstr>Amazon Ember Heavy</vt:lpstr>
      <vt:lpstr>Amazon Ember Light</vt:lpstr>
      <vt:lpstr>Lucida Console</vt:lpstr>
      <vt:lpstr>Arial Black</vt:lpstr>
      <vt:lpstr>Arial</vt:lpstr>
      <vt:lpstr>4-05853_REINVENT_Template_Dark</vt:lpstr>
      <vt:lpstr>PowerPoint Presentation</vt:lpstr>
      <vt:lpstr>Compliance automation for the Public Sector</vt:lpstr>
      <vt:lpstr>Agenda</vt:lpstr>
      <vt:lpstr>Maintaining compliance is critical</vt:lpstr>
      <vt:lpstr>AWS security solutions</vt:lpstr>
      <vt:lpstr>Security benchmarks and frameworks</vt:lpstr>
      <vt:lpstr>Key services</vt:lpstr>
      <vt:lpstr>Scenario 1</vt:lpstr>
      <vt:lpstr>Scenario 1: VPC networking</vt:lpstr>
      <vt:lpstr>Scenario 2</vt:lpstr>
      <vt:lpstr>Scenario 2: Security groups</vt:lpstr>
      <vt:lpstr>Scenario 3</vt:lpstr>
      <vt:lpstr>Scenario 3: Amazon GuardDuty findings</vt:lpstr>
      <vt:lpstr>PowerPoint Presentation</vt:lpstr>
      <vt:lpstr>PowerPoint Presentation</vt:lpstr>
    </vt:vector>
  </TitlesOfParts>
  <Company>Amazon Web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Haight, Ryan</dc:creator>
  <cp:keywords>AWS RE:INVENT</cp:keywords>
  <cp:lastModifiedBy>Rob Nolen</cp:lastModifiedBy>
  <cp:revision>9</cp:revision>
  <cp:lastPrinted>2019-06-18T21:36:09Z</cp:lastPrinted>
  <dcterms:created xsi:type="dcterms:W3CDTF">2019-07-31T13:39:46Z</dcterms:created>
  <dcterms:modified xsi:type="dcterms:W3CDTF">2019-11-25T23:37:56Z</dcterms:modified>
  <cp:category>AWS RE:INVENT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